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131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970337" y="0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6912"/>
            <a:ext cx="4648199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49" cy="41830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829675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970337" y="8829675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4714551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49" cy="418306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63764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49" cy="418306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76803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sldNum" idx="12"/>
          </p:nvPr>
        </p:nvSpPr>
        <p:spPr>
          <a:xfrm>
            <a:off x="3970337" y="8829675"/>
            <a:ext cx="3038399" cy="4650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72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49" cy="418306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61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49" cy="41830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  <p:sp>
        <p:nvSpPr>
          <p:cNvPr id="99" name="Shape 99"/>
          <p:cNvSpPr txBox="1"/>
          <p:nvPr/>
        </p:nvSpPr>
        <p:spPr>
          <a:xfrm>
            <a:off x="3970337" y="8829675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lang="en-US" sz="12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37685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49" cy="418306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290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49" cy="41830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  <p:sp>
        <p:nvSpPr>
          <p:cNvPr id="112" name="Shape 112"/>
          <p:cNvSpPr txBox="1"/>
          <p:nvPr/>
        </p:nvSpPr>
        <p:spPr>
          <a:xfrm>
            <a:off x="3970337" y="8829675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lang="en-US" sz="12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7571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49" cy="418306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018966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49" cy="41830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  <p:sp>
        <p:nvSpPr>
          <p:cNvPr id="125" name="Shape 125"/>
          <p:cNvSpPr txBox="1"/>
          <p:nvPr/>
        </p:nvSpPr>
        <p:spPr>
          <a:xfrm>
            <a:off x="3970337" y="8829675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lang="en-US" sz="12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603627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49" cy="418306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493922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49" cy="41830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  <p:sp>
        <p:nvSpPr>
          <p:cNvPr id="139" name="Shape 139"/>
          <p:cNvSpPr txBox="1"/>
          <p:nvPr/>
        </p:nvSpPr>
        <p:spPr>
          <a:xfrm>
            <a:off x="3970337" y="8829675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endParaRPr lang="en-US" sz="12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56405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1014412" y="6107112"/>
            <a:ext cx="1905000" cy="45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452812" y="6107112"/>
            <a:ext cx="2895600" cy="45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881811" y="6107112"/>
            <a:ext cx="1905000" cy="457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dt" idx="10"/>
          </p:nvPr>
        </p:nvSpPr>
        <p:spPr>
          <a:xfrm>
            <a:off x="1014412" y="6107112"/>
            <a:ext cx="1905000" cy="45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ftr" idx="11"/>
          </p:nvPr>
        </p:nvSpPr>
        <p:spPr>
          <a:xfrm>
            <a:off x="3452812" y="6107112"/>
            <a:ext cx="2895600" cy="45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6881811" y="6107112"/>
            <a:ext cx="1905000" cy="457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 rot="5400000">
            <a:off x="4991100" y="2171700"/>
            <a:ext cx="5486400" cy="190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 rot="5400000">
            <a:off x="1104900" y="342900"/>
            <a:ext cx="5486400" cy="55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1014412" y="6107112"/>
            <a:ext cx="1905000" cy="45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3452812" y="6107112"/>
            <a:ext cx="2895600" cy="45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6881811" y="6107112"/>
            <a:ext cx="1905000" cy="457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 rot="5400000">
            <a:off x="2819400" y="0"/>
            <a:ext cx="4114800" cy="762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1014412" y="6107112"/>
            <a:ext cx="1905000" cy="45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3452812" y="6107112"/>
            <a:ext cx="2895600" cy="45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6881811" y="6107112"/>
            <a:ext cx="1905000" cy="457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1014412" y="6107112"/>
            <a:ext cx="1905000" cy="45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452812" y="6107112"/>
            <a:ext cx="2895600" cy="45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881811" y="6107112"/>
            <a:ext cx="1905000" cy="457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400" cy="1161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1014412" y="6107112"/>
            <a:ext cx="1905000" cy="45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3452812" y="6107112"/>
            <a:ext cx="2895600" cy="45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6881811" y="6107112"/>
            <a:ext cx="1905000" cy="457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1014412" y="6107112"/>
            <a:ext cx="1905000" cy="45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3452812" y="6107112"/>
            <a:ext cx="2895600" cy="45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6881811" y="6107112"/>
            <a:ext cx="1905000" cy="457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1014412" y="6107112"/>
            <a:ext cx="1905000" cy="45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452812" y="6107112"/>
            <a:ext cx="2895600" cy="45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881811" y="6107112"/>
            <a:ext cx="1905000" cy="457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00" cy="63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900" cy="63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1014412" y="6107112"/>
            <a:ext cx="1905000" cy="45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3452812" y="6107112"/>
            <a:ext cx="2895600" cy="45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6881811" y="6107112"/>
            <a:ext cx="1905000" cy="457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1066800" y="1752600"/>
            <a:ext cx="37338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2"/>
          </p:nvPr>
        </p:nvSpPr>
        <p:spPr>
          <a:xfrm>
            <a:off x="4953000" y="1752600"/>
            <a:ext cx="37338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xfrm>
            <a:off x="1014412" y="6107112"/>
            <a:ext cx="1905000" cy="45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xfrm>
            <a:off x="3452812" y="6107112"/>
            <a:ext cx="2895600" cy="45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6881811" y="6107112"/>
            <a:ext cx="1905000" cy="457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06D58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/>
        </p:nvSpPr>
        <p:spPr>
          <a:xfrm>
            <a:off x="609600" y="228600"/>
            <a:ext cx="8239200" cy="6391200"/>
          </a:xfrm>
          <a:prstGeom prst="rect">
            <a:avLst/>
          </a:prstGeom>
          <a:solidFill>
            <a:srgbClr val="EDE7E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1" name="Shape 11"/>
          <p:cNvCxnSpPr/>
          <p:nvPr/>
        </p:nvCxnSpPr>
        <p:spPr>
          <a:xfrm>
            <a:off x="1016000" y="1600200"/>
            <a:ext cx="7670700" cy="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cxnSp>
      <p:pic>
        <p:nvPicPr>
          <p:cNvPr id="12" name="Shape 12" descr="minispir"/>
          <p:cNvPicPr preferRelativeResize="0"/>
          <p:nvPr/>
        </p:nvPicPr>
        <p:blipFill rotWithShape="1">
          <a:blip r:embed="rId12">
            <a:alphaModFix/>
          </a:blip>
          <a:srcRect b="5329"/>
          <a:stretch/>
        </p:blipFill>
        <p:spPr>
          <a:xfrm>
            <a:off x="0" y="50800"/>
            <a:ext cx="1181100" cy="405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Shape 13" descr="minispir"/>
          <p:cNvPicPr preferRelativeResize="0"/>
          <p:nvPr/>
        </p:nvPicPr>
        <p:blipFill rotWithShape="1">
          <a:blip r:embed="rId12">
            <a:alphaModFix/>
          </a:blip>
          <a:srcRect t="39997"/>
          <a:stretch/>
        </p:blipFill>
        <p:spPr>
          <a:xfrm>
            <a:off x="0" y="4222750"/>
            <a:ext cx="1181100" cy="25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1014412" y="6107112"/>
            <a:ext cx="1905000" cy="45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3452812" y="6107112"/>
            <a:ext cx="2895600" cy="45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6881811" y="6107112"/>
            <a:ext cx="1905000" cy="457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bernardspec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32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2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Special Education Student at</a:t>
            </a:r>
            <a:br>
              <a:rPr lang="en-US" sz="32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William Annin Middle School</a:t>
            </a:r>
            <a:br>
              <a:rPr lang="en-US" sz="32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3200" b="1" i="0" u="sng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934225" y="1602275"/>
            <a:ext cx="76200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71428"/>
              <a:buFont typeface="Times New Roman"/>
              <a:buNone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Backpack to locker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71428"/>
              <a:buFont typeface="Times New Roman"/>
              <a:buNone/>
            </a:pP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71428"/>
              <a:buFont typeface="Times New Roman"/>
              <a:buNone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…..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71428"/>
              <a:buFont typeface="Times New Roman"/>
              <a:buNone/>
            </a:pP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71428"/>
              <a:buFont typeface="Times New Roman"/>
              <a:buNone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Locker to backpack</a:t>
            </a:r>
          </a:p>
        </p:txBody>
      </p:sp>
      <p:pic>
        <p:nvPicPr>
          <p:cNvPr id="88" name="Shape 88" descr="Lock, Locker, School Supplies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20">
            <a:off x="6632550" y="1819604"/>
            <a:ext cx="1647000" cy="2432566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Shape 89" descr="... CollegeDegrees360 Backpack ...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07325" y="3093525"/>
            <a:ext cx="2118350" cy="3175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1066800" y="533400"/>
            <a:ext cx="76199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3600" b="1" u="sng">
                <a:latin typeface="Arial"/>
                <a:ea typeface="Arial"/>
                <a:cs typeface="Arial"/>
                <a:sym typeface="Arial"/>
              </a:rPr>
              <a:t>Special Education 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1066800" y="1683225"/>
            <a:ext cx="7620000" cy="494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Jean O’Connell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Director Special Services </a:t>
            </a:r>
          </a:p>
          <a:p>
            <a:pPr marL="9144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  <a:buFont typeface="Arial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6-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12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Learning Language Disabilities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Allyson Read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Supervisor of Special Education </a:t>
            </a:r>
          </a:p>
          <a:p>
            <a:pPr marL="9144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Preschool PEACH and PALS</a:t>
            </a:r>
          </a:p>
          <a:p>
            <a:pPr marL="9144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  <a:buFont typeface="Arial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K-12 CBAP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Programs</a:t>
            </a:r>
          </a:p>
          <a:p>
            <a:pPr marL="9144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  <a:buFont typeface="Arial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K-5 Behavioral Disability Programs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Maria Mensinger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Supervisor of Special Education </a:t>
            </a:r>
          </a:p>
          <a:p>
            <a:pPr marL="9144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  <a:buFont typeface="Arial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6-12 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Resource and In Class Support Programs</a:t>
            </a:r>
          </a:p>
          <a:p>
            <a:pPr marL="9144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6-12 Behavioral Disability Programs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Lisa Vitale-Stanzion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e, 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Supervisor of Special Education </a:t>
            </a:r>
          </a:p>
          <a:p>
            <a:pPr marL="9144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K-5 Resource and In Class Support Programs</a:t>
            </a:r>
          </a:p>
          <a:p>
            <a:pPr marL="914400" lvl="0" indent="-342900" rtl="0">
              <a:lnSpc>
                <a:spcPct val="100000"/>
              </a:lnSpc>
              <a:spcBef>
                <a:spcPts val="360"/>
              </a:spcBef>
              <a:buSzPct val="100000"/>
              <a:buFont typeface="Arial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K-5 Learning Language Disabilities</a:t>
            </a:r>
          </a:p>
          <a:p>
            <a:pPr marL="152400" marR="0" lvl="0" indent="-1524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Bernards PEC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1066800" y="1752600"/>
            <a:ext cx="76200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Parents of Exceptional Children</a:t>
            </a:r>
          </a:p>
          <a:p>
            <a:pPr lvl="0">
              <a:spcBef>
                <a:spcPts val="0"/>
              </a:spcBef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Special Education support group</a:t>
            </a:r>
          </a:p>
          <a:p>
            <a:pPr lvl="0">
              <a:spcBef>
                <a:spcPts val="0"/>
              </a:spcBef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	</a:t>
            </a:r>
          </a:p>
          <a:p>
            <a:pPr lvl="0">
              <a:spcBef>
                <a:spcPts val="0"/>
              </a:spcBef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Website:  </a:t>
            </a: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http://bernardspec.com/</a:t>
            </a:r>
          </a:p>
          <a:p>
            <a:pPr lvl="0">
              <a:spcBef>
                <a:spcPts val="0"/>
              </a:spcBef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	</a:t>
            </a:r>
          </a:p>
          <a:p>
            <a:pPr lvl="0">
              <a:spcBef>
                <a:spcPts val="0"/>
              </a:spcBef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3600" b="1" u="sng"/>
              <a:t>Special Education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1066800" y="1905000"/>
            <a:ext cx="7620000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0" rt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ICS – meets general education requirements</a:t>
            </a:r>
          </a:p>
          <a:p>
            <a:pPr marL="914400" lvl="0" indent="-342900" rtl="0">
              <a:lnSpc>
                <a:spcPct val="90000"/>
              </a:lnSpc>
              <a:spcBef>
                <a:spcPts val="600"/>
              </a:spcBef>
              <a:buClr>
                <a:srgbClr val="404040"/>
              </a:buClr>
              <a:buSzPct val="100000"/>
              <a:buFont typeface="Arial"/>
            </a:pPr>
            <a:r>
              <a:rPr lang="en-US" sz="1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Work is not modified </a:t>
            </a:r>
          </a:p>
          <a:p>
            <a:pPr marL="914400" lvl="0" indent="-342900" rtl="0">
              <a:lnSpc>
                <a:spcPct val="90000"/>
              </a:lnSpc>
              <a:spcBef>
                <a:spcPts val="600"/>
              </a:spcBef>
              <a:buClr>
                <a:srgbClr val="404040"/>
              </a:buClr>
              <a:buSzPct val="100000"/>
              <a:buFont typeface="Arial"/>
            </a:pPr>
            <a:r>
              <a:rPr lang="en-US" sz="1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Curriculum is fast paced</a:t>
            </a:r>
          </a:p>
          <a:p>
            <a:pPr marL="914400" lvl="0" indent="-342900" rtl="0">
              <a:lnSpc>
                <a:spcPct val="90000"/>
              </a:lnSpc>
              <a:spcBef>
                <a:spcPts val="600"/>
              </a:spcBef>
              <a:buClr>
                <a:srgbClr val="404040"/>
              </a:buClr>
              <a:buSzPct val="100000"/>
              <a:buFont typeface="Arial"/>
            </a:pPr>
            <a:r>
              <a:rPr lang="en-US" sz="1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Accommodations via the IEP </a:t>
            </a:r>
          </a:p>
          <a:p>
            <a:pPr marL="0" lvl="0" indent="0" rtl="0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sz="1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	ICR - Science and Social Studies</a:t>
            </a:r>
          </a:p>
          <a:p>
            <a:pPr marL="914400" lvl="0" indent="-342900" rtl="0">
              <a:lnSpc>
                <a:spcPct val="90000"/>
              </a:lnSpc>
              <a:spcBef>
                <a:spcPts val="600"/>
              </a:spcBef>
              <a:buClr>
                <a:srgbClr val="404040"/>
              </a:buClr>
              <a:buSzPct val="100000"/>
              <a:buFont typeface="Arial"/>
            </a:pPr>
            <a:r>
              <a:rPr lang="en-US" sz="1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Curriculum may be modified </a:t>
            </a:r>
          </a:p>
          <a:p>
            <a:pPr marL="914400" lvl="0" indent="-342900" rtl="0">
              <a:lnSpc>
                <a:spcPct val="90000"/>
              </a:lnSpc>
              <a:spcBef>
                <a:spcPts val="600"/>
              </a:spcBef>
              <a:buClr>
                <a:srgbClr val="404040"/>
              </a:buClr>
              <a:buSzPct val="100000"/>
              <a:buFont typeface="Arial"/>
            </a:pPr>
            <a:r>
              <a:rPr lang="en-US" sz="1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More goals in the the IEP </a:t>
            </a:r>
          </a:p>
          <a:p>
            <a:pPr marL="0" lvl="0" indent="457200" rtl="0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sz="1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RR - English, Math and Language Arts</a:t>
            </a:r>
          </a:p>
          <a:p>
            <a:pPr marL="914400" lvl="0" indent="-342900" rtl="0">
              <a:lnSpc>
                <a:spcPct val="90000"/>
              </a:lnSpc>
              <a:spcBef>
                <a:spcPts val="600"/>
              </a:spcBef>
              <a:buClr>
                <a:srgbClr val="404040"/>
              </a:buClr>
              <a:buSzPct val="100000"/>
              <a:buFont typeface="Arial"/>
            </a:pPr>
            <a:r>
              <a:rPr lang="en-US" sz="1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Smaller class setting</a:t>
            </a:r>
          </a:p>
          <a:p>
            <a:pPr marL="457200" lvl="0" indent="0" rtl="0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sz="1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Self-contained – modified curriculum </a:t>
            </a:r>
          </a:p>
          <a:p>
            <a:pPr marL="914400" lvl="0" indent="-342900" rtl="0">
              <a:lnSpc>
                <a:spcPct val="90000"/>
              </a:lnSpc>
              <a:spcBef>
                <a:spcPts val="600"/>
              </a:spcBef>
              <a:buClr>
                <a:srgbClr val="404040"/>
              </a:buClr>
              <a:buSzPct val="100000"/>
              <a:buFont typeface="Arial"/>
            </a:pPr>
            <a:r>
              <a:rPr lang="en-US" sz="1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More instructional support and staff </a:t>
            </a:r>
          </a:p>
          <a:p>
            <a:pPr marL="914400" lvl="0" indent="-342900" rtl="0">
              <a:lnSpc>
                <a:spcPct val="90000"/>
              </a:lnSpc>
              <a:spcBef>
                <a:spcPts val="600"/>
              </a:spcBef>
              <a:buClr>
                <a:srgbClr val="404040"/>
              </a:buClr>
              <a:buSzPct val="100000"/>
              <a:buFont typeface="Arial"/>
            </a:pPr>
            <a:r>
              <a:rPr lang="en-US" sz="1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More goals and objectives </a:t>
            </a:r>
          </a:p>
          <a:p>
            <a:pPr marL="914400" lvl="0" indent="-342900" rtl="0">
              <a:lnSpc>
                <a:spcPct val="90000"/>
              </a:lnSpc>
              <a:spcBef>
                <a:spcPts val="600"/>
              </a:spcBef>
              <a:buClr>
                <a:srgbClr val="404040"/>
              </a:buClr>
              <a:buSzPct val="100000"/>
              <a:buFont typeface="Arial"/>
            </a:pPr>
            <a:r>
              <a:rPr lang="en-US" sz="18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Focus on work and daily living skills</a:t>
            </a:r>
          </a:p>
          <a:p>
            <a:pPr marL="0" marR="0" lvl="0" indent="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36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r>
              <a:rPr lang="en-US" sz="3600" b="1" i="0" u="sng" strike="noStrike" cap="none" baseline="30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36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Grade Student Schedule</a:t>
            </a: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36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1143000" y="1752600"/>
            <a:ext cx="7619999" cy="472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30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Academic Periods</a:t>
            </a:r>
          </a:p>
          <a:p>
            <a:pPr marL="45720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Language Arts (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Reading), English, Mathematics, Social Studies, Science</a:t>
            </a:r>
          </a:p>
          <a:p>
            <a:pPr marL="342900" marR="0" lvl="0" indent="-3302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Three Elective Periods in Grade 6</a:t>
            </a:r>
          </a:p>
          <a:p>
            <a:pPr marL="914400" marR="0" lvl="0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Physical Education / Health </a:t>
            </a: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(mandatory)</a:t>
            </a:r>
          </a:p>
          <a:p>
            <a:pPr marL="914400" marR="0" lvl="0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 six week Cycle Classes </a:t>
            </a:r>
          </a:p>
          <a:p>
            <a:pPr marL="914400" marR="0" lvl="0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Language Selection</a:t>
            </a:r>
          </a:p>
          <a:p>
            <a:pPr marL="914400" marR="0" lvl="0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Academic Support</a:t>
            </a: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(Available to Special Education Students) 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7619999" cy="83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36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Academic Support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990600" y="1676400"/>
            <a:ext cx="7696199" cy="472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Daily class with special education teacher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556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Provides academic support in content area curricula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556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Allows for reinforcement of materials that were presented throughout the day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556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Review of study materials and study guides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556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Develops a sense of responsibility &amp; ownership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556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Grade Level Specific Skills </a:t>
            </a:r>
          </a:p>
          <a:p>
            <a:pPr marL="742950" marR="0" lvl="1" indent="-29845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Grade 6: Binder &amp; Agenda Organization </a:t>
            </a:r>
          </a:p>
          <a:p>
            <a:pPr marL="742950" marR="0" lvl="1" indent="-29845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Grade 7: Note Taking &amp; Time Management Strategies</a:t>
            </a:r>
          </a:p>
          <a:p>
            <a:pPr marL="742950" marR="0" lvl="1" indent="-29845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Grade 8: Self-Advocacy &amp; Test Taking Strategies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88888"/>
              <a:buFont typeface="Times New Roman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7620000" cy="1014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3600" b="1">
                <a:latin typeface="Arial"/>
                <a:ea typeface="Arial"/>
                <a:cs typeface="Arial"/>
                <a:sym typeface="Arial"/>
              </a:rPr>
              <a:t>Options for elective periods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1066800" y="1640325"/>
            <a:ext cx="7620000" cy="4789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30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Option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1 	</a:t>
            </a: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(THE MOST COMMON SELECTION)</a:t>
            </a:r>
          </a:p>
          <a:p>
            <a:pPr marL="742950" marR="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Physical Education/Health</a:t>
            </a:r>
          </a:p>
          <a:p>
            <a:pPr marL="742950" marR="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Cycle Classes</a:t>
            </a:r>
          </a:p>
          <a:p>
            <a:pPr marL="742950" marR="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Academic Support 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Option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2</a:t>
            </a:r>
          </a:p>
          <a:p>
            <a:pPr marL="742950" marR="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Physical Education/Health</a:t>
            </a:r>
          </a:p>
          <a:p>
            <a:pPr marL="742950" marR="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Cycle Classes</a:t>
            </a:r>
          </a:p>
          <a:p>
            <a:pPr marL="742950" marR="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Language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Times New Roman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Option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3</a:t>
            </a:r>
          </a:p>
          <a:p>
            <a:pPr marL="742950" marR="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Physical Education/Health</a:t>
            </a:r>
          </a:p>
          <a:p>
            <a:pPr marL="742950" marR="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Language</a:t>
            </a:r>
          </a:p>
          <a:p>
            <a:pPr marL="742950" marR="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Academic Support 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Times New Roman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Times New Roman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1219200" y="304800"/>
            <a:ext cx="7619999" cy="121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30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Role of the </a:t>
            </a:r>
            <a:br>
              <a:rPr lang="en-US" sz="30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Special Education Teacher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1066800" y="1752600"/>
            <a:ext cx="7619999" cy="464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Contacts parents at the beginning of the school year </a:t>
            </a:r>
          </a:p>
          <a:p>
            <a:pPr marL="685800" marR="0" lvl="2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SzPct val="100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Shares concerns about student homework, class assignments, or behavior </a:t>
            </a:r>
            <a:r>
              <a:rPr lang="en-US" sz="2000">
                <a:latin typeface="Arial"/>
                <a:ea typeface="Arial"/>
                <a:cs typeface="Arial"/>
                <a:sym typeface="Arial"/>
              </a:rPr>
              <a:t>with case manager and parent</a:t>
            </a:r>
          </a:p>
          <a:p>
            <a:pPr marL="685800" marR="0" lvl="2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Alerts parents when a student’s grade falls below a C-</a:t>
            </a:r>
          </a:p>
          <a:p>
            <a:pPr marL="685800" marR="0" lvl="2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Fosters open communication between home and school</a:t>
            </a:r>
          </a:p>
          <a:p>
            <a:pPr marL="685800" marR="0" lvl="2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Implements IEP modifications</a:t>
            </a:r>
          </a:p>
          <a:p>
            <a: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Prepares, plans and implements lessons with the general education content area teacher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Attends annual review meetings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36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Communication…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1066800" y="1752600"/>
            <a:ext cx="7619999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Special education and / or General Education Teacher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marR="0" lvl="0" indent="4572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Case Manager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16666"/>
              <a:buFont typeface="Times New Roman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Counselor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16666"/>
              <a:buFont typeface="Times New Roman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Supervisor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" name="Shape 129" descr="Telephone, Communication ..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46675" y="3209399"/>
            <a:ext cx="4003948" cy="2702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36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Final Thoughts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1066800" y="1752600"/>
            <a:ext cx="7619999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1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William Annin Special Education Teachers and Child Study Team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Provide a supportive and nurturing environment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Work collaboratively with parents to ensure the success of classified students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Support a student’s ability to grow into an independent, responsible, motivated, and self confident learner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1199400" y="304800"/>
            <a:ext cx="74874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3600" b="1" u="sng">
                <a:latin typeface="Arial"/>
                <a:ea typeface="Arial"/>
                <a:cs typeface="Arial"/>
                <a:sym typeface="Arial"/>
              </a:rPr>
              <a:t>Welcome to WAMS!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1066800" y="2057400"/>
            <a:ext cx="76199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Child Study Team (CST) Members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Joyce Manfra, Social Worker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Lisa Romano, Psychologist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James Garrity, Psychologist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Susan Madorma, LDTC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Counselor 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" name="Shape 143" descr="Tiedosto:Working Together ..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6102149" y="3607674"/>
            <a:ext cx="2314375" cy="2314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386</Words>
  <Application>Microsoft Office PowerPoint</Application>
  <PresentationFormat>On-screen Show (4:3)</PresentationFormat>
  <Paragraphs>128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Times New Roman</vt:lpstr>
      <vt:lpstr>Notebook</vt:lpstr>
      <vt:lpstr> The Special Education Student at William Annin Middle School </vt:lpstr>
      <vt:lpstr>Special Education</vt:lpstr>
      <vt:lpstr>6th Grade Student Schedule </vt:lpstr>
      <vt:lpstr>Academic Support</vt:lpstr>
      <vt:lpstr>Options for elective periods</vt:lpstr>
      <vt:lpstr>The Role of the  Special Education Teacher</vt:lpstr>
      <vt:lpstr>Communication…</vt:lpstr>
      <vt:lpstr>Final Thoughts</vt:lpstr>
      <vt:lpstr>Welcome to WAMS!</vt:lpstr>
      <vt:lpstr>Special Education </vt:lpstr>
      <vt:lpstr>Bernards PEC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The Special Education Student at William Annin Middle School </dc:title>
  <dc:creator>KForsell</dc:creator>
  <cp:lastModifiedBy>KForsell</cp:lastModifiedBy>
  <cp:revision>1</cp:revision>
  <dcterms:modified xsi:type="dcterms:W3CDTF">2017-03-08T15:37:18Z</dcterms:modified>
</cp:coreProperties>
</file>